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7" r:id="rId2"/>
    <p:sldId id="308" r:id="rId3"/>
    <p:sldId id="278" r:id="rId4"/>
    <p:sldId id="260" r:id="rId5"/>
    <p:sldId id="303" r:id="rId6"/>
    <p:sldId id="262" r:id="rId7"/>
    <p:sldId id="261" r:id="rId8"/>
    <p:sldId id="318" r:id="rId9"/>
    <p:sldId id="320" r:id="rId10"/>
    <p:sldId id="322" r:id="rId11"/>
    <p:sldId id="305" r:id="rId12"/>
    <p:sldId id="284" r:id="rId13"/>
    <p:sldId id="285" r:id="rId14"/>
    <p:sldId id="292" r:id="rId15"/>
    <p:sldId id="287" r:id="rId16"/>
    <p:sldId id="306" r:id="rId17"/>
    <p:sldId id="283" r:id="rId18"/>
    <p:sldId id="307" r:id="rId19"/>
    <p:sldId id="304" r:id="rId20"/>
    <p:sldId id="265" r:id="rId21"/>
    <p:sldId id="263" r:id="rId22"/>
    <p:sldId id="315" r:id="rId23"/>
    <p:sldId id="314" r:id="rId24"/>
    <p:sldId id="316" r:id="rId25"/>
    <p:sldId id="266" r:id="rId26"/>
    <p:sldId id="267" r:id="rId27"/>
    <p:sldId id="311" r:id="rId28"/>
    <p:sldId id="280" r:id="rId29"/>
    <p:sldId id="281" r:id="rId30"/>
    <p:sldId id="282" r:id="rId31"/>
    <p:sldId id="317" r:id="rId32"/>
    <p:sldId id="312" r:id="rId33"/>
    <p:sldId id="269" r:id="rId34"/>
    <p:sldId id="293" r:id="rId35"/>
    <p:sldId id="313" r:id="rId36"/>
    <p:sldId id="295" r:id="rId37"/>
    <p:sldId id="268" r:id="rId38"/>
    <p:sldId id="296" r:id="rId3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6" d="100"/>
          <a:sy n="26" d="100"/>
        </p:scale>
        <p:origin x="-768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fld id="{B35AB85B-C04E-4C87-B1D8-EAFAC6C4A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Klicka här för att ändra format på bakgrundstexten</a:t>
            </a:r>
          </a:p>
          <a:p>
            <a:pPr lvl="1"/>
            <a:r>
              <a:rPr lang="en-US" noProof="0" smtClean="0"/>
              <a:t>Nivå två</a:t>
            </a:r>
          </a:p>
          <a:p>
            <a:pPr lvl="2"/>
            <a:r>
              <a:rPr lang="en-US" noProof="0" smtClean="0"/>
              <a:t>Nivå tre</a:t>
            </a:r>
          </a:p>
          <a:p>
            <a:pPr lvl="3"/>
            <a:r>
              <a:rPr lang="en-US" noProof="0" smtClean="0"/>
              <a:t>Nivå fyra</a:t>
            </a:r>
          </a:p>
          <a:p>
            <a:pPr lvl="4"/>
            <a:r>
              <a:rPr lang="en-US" noProof="0" smtClean="0"/>
              <a:t>Nivå fem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fld id="{F7A1BA6D-A746-4AFC-B55C-10D9878AC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330B83-2F94-4A48-8132-A2DE92E75141}" type="slidenum">
              <a:rPr lang="en-US"/>
              <a:pPr/>
              <a:t>5</a:t>
            </a:fld>
            <a:endParaRPr lang="en-US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Henderson et al, Wind Energy,2003, 6,35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B30183-D5A5-4123-B77E-2601E2230D42}" type="slidenum">
              <a:rPr lang="en-US"/>
              <a:pPr/>
              <a:t>13</a:t>
            </a:fld>
            <a:endParaRPr lang="en-US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D=turbine diameter</a:t>
            </a:r>
          </a:p>
          <a:p>
            <a:pPr eaLnBrk="1" hangingPunct="1"/>
            <a:r>
              <a:rPr lang="en-US" smtClean="0"/>
              <a:t>Wind mills separated by  4D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200272-1FCA-47E1-B8CF-D26CE6141C4B}" type="slidenum">
              <a:rPr lang="en-US"/>
              <a:pPr/>
              <a:t>14</a:t>
            </a:fld>
            <a:endParaRPr lang="en-US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Barthelmie et al, JAOT, 2003, 20, 466-477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0A2D8-9C72-43A6-9687-E22D88A35D70}" type="slidenum">
              <a:rPr lang="en-US"/>
              <a:pPr/>
              <a:t>33</a:t>
            </a:fld>
            <a:endParaRPr lang="en-US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Fig. 4. Wind speed map based on subsection (50 km by 50 km) of the ERS-</a:t>
            </a:r>
          </a:p>
          <a:p>
            <a:pPr eaLnBrk="1" hangingPunct="1"/>
            <a:r>
              <a:rPr lang="en-US" smtClean="0"/>
              <a:t>2 SAR scene of 21 December 2003. The wind farm at Horns Rev is</a:t>
            </a:r>
          </a:p>
          <a:p>
            <a:pPr eaLnBrk="1" hangingPunct="1"/>
            <a:r>
              <a:rPr lang="en-US" smtClean="0"/>
              <a:t>indicated (white trapezoid) and the submerged reef is visible. Wind</a:t>
            </a:r>
          </a:p>
          <a:p>
            <a:pPr eaLnBrk="1" hangingPunct="1"/>
            <a:r>
              <a:rPr lang="en-US" smtClean="0"/>
              <a:t>direction=97-, wind speed=8.8 m s1 from mast.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2724B4-3EF2-4FA7-9D77-3C2F6FA9336D}" type="slidenum">
              <a:rPr lang="en-US"/>
              <a:pPr/>
              <a:t>34</a:t>
            </a:fld>
            <a:endParaRPr lang="en-US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Fig. 5. Bathymetry map covering the area of the SAR image in Fig. 4. The</a:t>
            </a:r>
          </a:p>
          <a:p>
            <a:pPr eaLnBrk="1" hangingPunct="1"/>
            <a:r>
              <a:rPr lang="en-US" smtClean="0"/>
              <a:t>wind farm at Horns Rev is indicated (white trapezoid). Courtesy DHI/</a:t>
            </a:r>
          </a:p>
          <a:p>
            <a:pPr eaLnBrk="1" hangingPunct="1"/>
            <a:r>
              <a:rPr lang="en-US" smtClean="0"/>
              <a:t>Fig. 5. Bathymetry map covering the area of the SAR image in Fig. 4. The</a:t>
            </a:r>
          </a:p>
          <a:p>
            <a:pPr eaLnBrk="1" hangingPunct="1"/>
            <a:r>
              <a:rPr lang="en-US" smtClean="0"/>
              <a:t>wind farm at Horns Rev is indicated (white trapezoid). Courtesy DHI/</a:t>
            </a:r>
          </a:p>
          <a:p>
            <a:pPr eaLnBrk="1" hangingPunct="1"/>
            <a:r>
              <a:rPr lang="en-US" smtClean="0"/>
              <a:t>50395/2.ed.Nov 2001/PH/KAE.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72505-C0FD-42C9-9D21-36F2A29AC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4C5-2ADB-4527-BEBF-80C0F27AB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2CCAD-8EDB-43C8-AD91-02E8BA153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36889-E1EA-43D1-ABBB-A9397547F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9DEAF-456B-4834-8976-7413DE033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EE72F-248A-441A-90BD-D45A3319F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5E5BD-11A2-4201-8210-142FC6A2F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938C6-1DED-4CDA-A871-C3910CF8B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ED942-3134-49F4-9EDE-8CF0DB3E2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1B595-ECF1-4EE0-8BA0-B664CAD42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FDB08-703A-4884-BFBC-05A4B7525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A85BF-4E14-4A05-9C46-3991D2939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Klicka här för att ändra format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Klicka här för att ändra format på bakgrundstexten</a:t>
            </a:r>
          </a:p>
          <a:p>
            <a:pPr lvl="1"/>
            <a:r>
              <a:rPr lang="en-US" smtClean="0"/>
              <a:t>Nivå två</a:t>
            </a:r>
          </a:p>
          <a:p>
            <a:pPr lvl="2"/>
            <a:r>
              <a:rPr lang="en-US" smtClean="0"/>
              <a:t>Nivå tre</a:t>
            </a:r>
          </a:p>
          <a:p>
            <a:pPr lvl="3"/>
            <a:r>
              <a:rPr lang="en-US" smtClean="0"/>
              <a:t>Nivå fyra</a:t>
            </a:r>
          </a:p>
          <a:p>
            <a:pPr lvl="4"/>
            <a:r>
              <a:rPr lang="en-US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D5B36DB-B0D8-4B47-A050-99F477A2F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goranb\Desktop\windfarm\Wind_farm.avi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dkoffshore_windfar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1430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762000" y="45720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Kan vindm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ø</a:t>
            </a:r>
            <a:r>
              <a:rPr lang="en-US" sz="4400">
                <a:solidFill>
                  <a:schemeClr val="tx2"/>
                </a:solidFill>
              </a:rPr>
              <a:t>lleparker påvirke havsikulasjonen og klimaet</a:t>
            </a:r>
            <a:r>
              <a:rPr lang="nb-NO" sz="4400">
                <a:solidFill>
                  <a:schemeClr val="tx2"/>
                </a:solidFill>
              </a:rPr>
              <a:t>? </a:t>
            </a: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1295400" y="4191000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/>
              <a:t>Göran Broström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200"/>
              <a:t>goran.brostrom@met.no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Stock_000005995078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wind-turb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825" y="0"/>
            <a:ext cx="6480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0" y="1016000"/>
            <a:ext cx="7504113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0"/>
            <a:ext cx="6629400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6663" y="3176588"/>
            <a:ext cx="6637337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36525" y="722313"/>
            <a:ext cx="2682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Measurement in the middle row.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136525" y="4616450"/>
            <a:ext cx="2682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Measurement between the rows.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7238" y="0"/>
            <a:ext cx="4576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41325" y="722313"/>
            <a:ext cx="4587875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Measurement of wind speed behind a wind farm (horns rev wind farm)</a:t>
            </a:r>
          </a:p>
          <a:p>
            <a:endParaRPr lang="en-US"/>
          </a:p>
          <a:p>
            <a:pPr>
              <a:spcBef>
                <a:spcPct val="30000"/>
              </a:spcBef>
            </a:pPr>
            <a:r>
              <a:rPr lang="en-US"/>
              <a:t>Barthelmie et al, JAOT, 2003, 20, 466-477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8988"/>
            <a:ext cx="9144000" cy="60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898525" y="112713"/>
            <a:ext cx="7331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Wind speed behind wind mills (at the height of the wind mill) as a function of the number of turbines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5175" y="0"/>
            <a:ext cx="5838825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0" y="762000"/>
            <a:ext cx="31400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Flight track in an investigation focusing on the wake behind a wind farm</a:t>
            </a:r>
          </a:p>
          <a:p>
            <a:endParaRPr lang="en-US"/>
          </a:p>
          <a:p>
            <a:r>
              <a:rPr lang="en-US"/>
              <a:t>Study performed at Horns rev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rosswind_plots_of_U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7839075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247650" y="0"/>
            <a:ext cx="889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 wind decreases of 25% correspond to a 50% decrease in wind stress at the surface.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78486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7620000" cy="679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36525" y="265113"/>
            <a:ext cx="2686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Turbulent Kinetic Energy</a:t>
            </a:r>
          </a:p>
          <a:p>
            <a:r>
              <a:rPr lang="en-US"/>
              <a:t>(TKE)</a:t>
            </a:r>
          </a:p>
          <a:p>
            <a:endParaRPr lang="en-US"/>
          </a:p>
          <a:p>
            <a:r>
              <a:rPr lang="en-US"/>
              <a:t>Is important for mixing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800px-WorldWindPower2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4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050925" y="5980113"/>
            <a:ext cx="2178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www.wikipedia.com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Wind_farm_schematics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9144000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81000" y="457200"/>
            <a:ext cx="851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There will be lower wind speed down-wind from the wind farm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Wind_farm_schema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452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Wind_farm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808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89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8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8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89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898525" y="36513"/>
            <a:ext cx="7940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Example of the disturbance in ML thickness, and current vectors of the disturbance from the wind farm (wind=7.5 m/s and </a:t>
            </a:r>
            <a:r>
              <a:rPr lang="en-US" i="1"/>
              <a:t>t</a:t>
            </a:r>
            <a:r>
              <a:rPr lang="en-US"/>
              <a:t>=3 days)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864076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ig_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77825"/>
            <a:ext cx="792480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524000" y="0"/>
            <a:ext cx="672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ML changes after 1 day                          ML changes after 5 days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 rot="-5400000">
            <a:off x="-2334418" y="3248818"/>
            <a:ext cx="549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Wind speed 5 m/s                       Wind speed 7.5 m/s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3810000" y="1600200"/>
          <a:ext cx="2624138" cy="2022475"/>
        </p:xfrm>
        <a:graphic>
          <a:graphicData uri="http://schemas.openxmlformats.org/presentationml/2006/ole">
            <p:oleObj spid="_x0000_s1026" name="Formel" r:id="rId3" imgW="1752480" imgH="1346040" progId="Equation.3">
              <p:embed/>
            </p:oleObj>
          </a:graphicData>
        </a:graphic>
      </p:graphicFrame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2092325" y="4562475"/>
          <a:ext cx="4333875" cy="635000"/>
        </p:xfrm>
        <a:graphic>
          <a:graphicData uri="http://schemas.openxmlformats.org/presentationml/2006/ole">
            <p:oleObj spid="_x0000_s1027" name="Formel" r:id="rId4" imgW="2844720" imgH="419040" progId="Equation.3">
              <p:embed/>
            </p:oleObj>
          </a:graphicData>
        </a:graphic>
      </p:graphicFrame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441325" y="1636713"/>
            <a:ext cx="272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Shallow water equations:</a:t>
            </a:r>
          </a:p>
        </p:txBody>
      </p:sp>
      <p:sp>
        <p:nvSpPr>
          <p:cNvPr id="1031" name="Text Box 12"/>
          <p:cNvSpPr txBox="1">
            <a:spLocks noChangeArrowheads="1"/>
          </p:cNvSpPr>
          <p:nvPr/>
        </p:nvSpPr>
        <p:spPr bwMode="auto">
          <a:xfrm>
            <a:off x="457200" y="3962400"/>
            <a:ext cx="3481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Gives for time scales of order f</a:t>
            </a:r>
            <a:r>
              <a:rPr lang="en-US" baseline="30000">
                <a:solidFill>
                  <a:schemeClr val="accent2"/>
                </a:solidFill>
              </a:rPr>
              <a:t>-1</a:t>
            </a:r>
            <a:r>
              <a:rPr lang="en-US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1032" name="Text Box 13"/>
          <p:cNvSpPr txBox="1">
            <a:spLocks noChangeArrowheads="1"/>
          </p:cNvSpPr>
          <p:nvPr/>
        </p:nvSpPr>
        <p:spPr bwMode="auto">
          <a:xfrm>
            <a:off x="288925" y="304800"/>
            <a:ext cx="8855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Strong response in ocean since wind wake size is comparable to internal radius of deformation (Internal Rossby radius).</a:t>
            </a:r>
            <a:endParaRPr lang="en-US" sz="2400"/>
          </a:p>
        </p:txBody>
      </p:sp>
      <p:sp>
        <p:nvSpPr>
          <p:cNvPr id="1033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8" name="Object 14"/>
          <p:cNvGraphicFramePr>
            <a:graphicFrameLocks noChangeAspect="1"/>
          </p:cNvGraphicFramePr>
          <p:nvPr/>
        </p:nvGraphicFramePr>
        <p:xfrm>
          <a:off x="2590800" y="5562600"/>
          <a:ext cx="2605088" cy="593725"/>
        </p:xfrm>
        <a:graphic>
          <a:graphicData uri="http://schemas.openxmlformats.org/presentationml/2006/ole">
            <p:oleObj spid="_x0000_s1028" name="Formel" r:id="rId5" imgW="1714500" imgH="393700" progId="Equation.3">
              <p:embed/>
            </p:oleObj>
          </a:graphicData>
        </a:graphic>
      </p:graphicFrame>
      <p:sp>
        <p:nvSpPr>
          <p:cNvPr id="1034" name="Text Box 16"/>
          <p:cNvSpPr txBox="1">
            <a:spLocks noChangeArrowheads="1"/>
          </p:cNvSpPr>
          <p:nvPr/>
        </p:nvSpPr>
        <p:spPr bwMode="auto">
          <a:xfrm>
            <a:off x="457200" y="5867400"/>
            <a:ext cx="111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Non-dim:</a:t>
            </a:r>
          </a:p>
        </p:txBody>
      </p:sp>
      <p:sp>
        <p:nvSpPr>
          <p:cNvPr id="1035" name="Rectangle 1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9" name="Object 17"/>
          <p:cNvGraphicFramePr>
            <a:graphicFrameLocks noChangeAspect="1"/>
          </p:cNvGraphicFramePr>
          <p:nvPr/>
        </p:nvGraphicFramePr>
        <p:xfrm>
          <a:off x="6096000" y="5715000"/>
          <a:ext cx="1371600" cy="396875"/>
        </p:xfrm>
        <a:graphic>
          <a:graphicData uri="http://schemas.openxmlformats.org/presentationml/2006/ole">
            <p:oleObj spid="_x0000_s1029" name="Formel" r:id="rId6" imgW="926698" imgH="266584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4" descr="Fig_6"/>
          <p:cNvPicPr>
            <a:picLocks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937375"/>
          </a:xfrm>
          <a:noFill/>
        </p:spPr>
      </p:pic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5257800" y="2438400"/>
          <a:ext cx="2819400" cy="815975"/>
        </p:xfrm>
        <a:graphic>
          <a:graphicData uri="http://schemas.openxmlformats.org/presentationml/2006/ole">
            <p:oleObj spid="_x0000_s2050" name="Formel" r:id="rId4" imgW="926698" imgH="266584" progId="Equation.3">
              <p:embed/>
            </p:oleObj>
          </a:graphicData>
        </a:graphic>
      </p:graphicFrame>
      <p:graphicFrame>
        <p:nvGraphicFramePr>
          <p:cNvPr id="2051" name="Object 10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2051" name="Formel" r:id="rId5" imgW="114120" imgH="215640" progId="Equation.3">
              <p:embed/>
            </p:oleObj>
          </a:graphicData>
        </a:graphic>
      </p:graphicFrame>
      <p:sp>
        <p:nvSpPr>
          <p:cNvPr id="2054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52" name="Object 11"/>
          <p:cNvGraphicFramePr>
            <a:graphicFrameLocks noChangeAspect="1"/>
          </p:cNvGraphicFramePr>
          <p:nvPr/>
        </p:nvGraphicFramePr>
        <p:xfrm>
          <a:off x="1371600" y="1295400"/>
          <a:ext cx="825500" cy="914400"/>
        </p:xfrm>
        <a:graphic>
          <a:graphicData uri="http://schemas.openxmlformats.org/presentationml/2006/ole">
            <p:oleObj spid="_x0000_s2052" name="Formel" r:id="rId6" imgW="355292" imgH="393359" progId="Equation.3">
              <p:embed/>
            </p:oleObj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1828800" y="228600"/>
            <a:ext cx="4816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Guesstimating the response</a:t>
            </a:r>
            <a:endParaRPr lang="en-US" sz="2400"/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074" name="Object 10"/>
          <p:cNvGraphicFramePr>
            <a:graphicFrameLocks noChangeAspect="1"/>
          </p:cNvGraphicFramePr>
          <p:nvPr/>
        </p:nvGraphicFramePr>
        <p:xfrm>
          <a:off x="3352800" y="1219200"/>
          <a:ext cx="1490663" cy="411163"/>
        </p:xfrm>
        <a:graphic>
          <a:graphicData uri="http://schemas.openxmlformats.org/presentationml/2006/ole">
            <p:oleObj spid="_x0000_s3074" name="Formel" r:id="rId3" imgW="736560" imgH="203040" progId="Equation.3">
              <p:embed/>
            </p:oleObj>
          </a:graphicData>
        </a:graphic>
      </p:graphicFrame>
      <p:sp>
        <p:nvSpPr>
          <p:cNvPr id="3077" name="Text Box 11"/>
          <p:cNvSpPr txBox="1">
            <a:spLocks noChangeArrowheads="1"/>
          </p:cNvSpPr>
          <p:nvPr/>
        </p:nvSpPr>
        <p:spPr bwMode="auto">
          <a:xfrm>
            <a:off x="898525" y="2322513"/>
            <a:ext cx="161607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L=5 km,</a:t>
            </a:r>
          </a:p>
          <a:p>
            <a:r>
              <a:rPr lang="en-US">
                <a:solidFill>
                  <a:schemeClr val="accent2"/>
                </a:solidFill>
              </a:rPr>
              <a:t>t=24 h,</a:t>
            </a:r>
          </a:p>
          <a:p>
            <a:r>
              <a:rPr lang="en-US">
                <a:solidFill>
                  <a:schemeClr val="accent2"/>
                </a:solidFill>
              </a:rPr>
              <a:t>Wind=7.5 m/s</a:t>
            </a:r>
          </a:p>
          <a:p>
            <a:r>
              <a:rPr lang="en-US">
                <a:solidFill>
                  <a:schemeClr val="accent2"/>
                </a:solidFill>
              </a:rPr>
              <a:t>(</a:t>
            </a:r>
            <a:r>
              <a:rPr lang="en-US" i="1">
                <a:solidFill>
                  <a:schemeClr val="accent2"/>
                </a:solidFill>
                <a:latin typeface="Symbol" pitchFamily="18" charset="2"/>
              </a:rPr>
              <a:t>Dr</a:t>
            </a:r>
            <a:r>
              <a:rPr lang="en-US">
                <a:solidFill>
                  <a:schemeClr val="accent2"/>
                </a:solidFill>
              </a:rPr>
              <a:t>=2 kg/m</a:t>
            </a:r>
            <a:r>
              <a:rPr lang="en-US" baseline="30000">
                <a:solidFill>
                  <a:schemeClr val="accent2"/>
                </a:solidFill>
              </a:rPr>
              <a:t>3</a:t>
            </a:r>
            <a:r>
              <a:rPr lang="en-US">
                <a:solidFill>
                  <a:schemeClr val="accent2"/>
                </a:solidFill>
              </a:rPr>
              <a:t>)</a:t>
            </a:r>
          </a:p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3078" name="Text Box 12"/>
          <p:cNvSpPr txBox="1">
            <a:spLocks noChangeArrowheads="1"/>
          </p:cNvSpPr>
          <p:nvPr/>
        </p:nvSpPr>
        <p:spPr bwMode="auto">
          <a:xfrm>
            <a:off x="3505200" y="2362200"/>
            <a:ext cx="52482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Total upwelling:                  2</a:t>
            </a:r>
            <a:r>
              <a:rPr lang="en-US">
                <a:solidFill>
                  <a:schemeClr val="accent2"/>
                </a:solidFill>
                <a:cs typeface="Arial" charset="0"/>
              </a:rPr>
              <a:t>∙1</a:t>
            </a:r>
            <a:r>
              <a:rPr lang="en-US">
                <a:solidFill>
                  <a:schemeClr val="accent2"/>
                </a:solidFill>
              </a:rPr>
              <a:t>0</a:t>
            </a:r>
            <a:r>
              <a:rPr lang="en-US" baseline="30000">
                <a:solidFill>
                  <a:schemeClr val="accent2"/>
                </a:solidFill>
              </a:rPr>
              <a:t>8</a:t>
            </a:r>
            <a:r>
              <a:rPr lang="en-US">
                <a:solidFill>
                  <a:schemeClr val="accent2"/>
                </a:solidFill>
              </a:rPr>
              <a:t> m</a:t>
            </a:r>
            <a:r>
              <a:rPr lang="en-US" baseline="30000">
                <a:solidFill>
                  <a:schemeClr val="accent2"/>
                </a:solidFill>
              </a:rPr>
              <a:t>3</a:t>
            </a:r>
            <a:r>
              <a:rPr lang="en-US">
                <a:solidFill>
                  <a:schemeClr val="accent2"/>
                </a:solidFill>
              </a:rPr>
              <a:t>/day      </a:t>
            </a:r>
          </a:p>
          <a:p>
            <a:r>
              <a:rPr lang="en-US">
                <a:solidFill>
                  <a:schemeClr val="accent2"/>
                </a:solidFill>
              </a:rPr>
              <a:t>NO</a:t>
            </a:r>
            <a:r>
              <a:rPr lang="en-US" baseline="-25000">
                <a:solidFill>
                  <a:schemeClr val="accent2"/>
                </a:solidFill>
              </a:rPr>
              <a:t>3</a:t>
            </a:r>
            <a:r>
              <a:rPr lang="en-US">
                <a:solidFill>
                  <a:schemeClr val="accent2"/>
                </a:solidFill>
              </a:rPr>
              <a:t>=10 mmol/m</a:t>
            </a:r>
            <a:r>
              <a:rPr lang="en-US" baseline="30000">
                <a:solidFill>
                  <a:schemeClr val="accent2"/>
                </a:solidFill>
              </a:rPr>
              <a:t>3</a:t>
            </a:r>
            <a:r>
              <a:rPr lang="en-US">
                <a:solidFill>
                  <a:schemeClr val="accent2"/>
                </a:solidFill>
              </a:rPr>
              <a:t>:              160 ton biomass C/day</a:t>
            </a:r>
          </a:p>
          <a:p>
            <a:r>
              <a:rPr lang="en-US">
                <a:solidFill>
                  <a:schemeClr val="accent2"/>
                </a:solidFill>
              </a:rPr>
              <a:t>Fish (1% tropic efficiency):  8 ton (herring) /day</a:t>
            </a:r>
          </a:p>
        </p:txBody>
      </p: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908050" y="4783138"/>
            <a:ext cx="161607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L=</a:t>
            </a:r>
            <a:r>
              <a:rPr lang="en-US">
                <a:solidFill>
                  <a:srgbClr val="FF0000"/>
                </a:solidFill>
              </a:rPr>
              <a:t>10 </a:t>
            </a:r>
            <a:r>
              <a:rPr lang="en-US">
                <a:solidFill>
                  <a:schemeClr val="accent2"/>
                </a:solidFill>
              </a:rPr>
              <a:t>km,</a:t>
            </a:r>
          </a:p>
          <a:p>
            <a:r>
              <a:rPr lang="en-US">
                <a:solidFill>
                  <a:schemeClr val="accent2"/>
                </a:solidFill>
              </a:rPr>
              <a:t>t=24 h,</a:t>
            </a:r>
          </a:p>
          <a:p>
            <a:r>
              <a:rPr lang="en-US">
                <a:solidFill>
                  <a:schemeClr val="accent2"/>
                </a:solidFill>
              </a:rPr>
              <a:t>Wind=7.5 m/s</a:t>
            </a:r>
          </a:p>
          <a:p>
            <a:r>
              <a:rPr lang="en-US">
                <a:solidFill>
                  <a:schemeClr val="accent2"/>
                </a:solidFill>
              </a:rPr>
              <a:t>(</a:t>
            </a:r>
            <a:r>
              <a:rPr lang="en-US" i="1">
                <a:solidFill>
                  <a:schemeClr val="accent2"/>
                </a:solidFill>
                <a:latin typeface="Symbol" pitchFamily="18" charset="2"/>
              </a:rPr>
              <a:t>Dr</a:t>
            </a:r>
            <a:r>
              <a:rPr lang="en-US">
                <a:solidFill>
                  <a:schemeClr val="accent2"/>
                </a:solidFill>
              </a:rPr>
              <a:t>=2 kg/m</a:t>
            </a:r>
            <a:r>
              <a:rPr lang="en-US" baseline="30000">
                <a:solidFill>
                  <a:schemeClr val="accent2"/>
                </a:solidFill>
              </a:rPr>
              <a:t>3</a:t>
            </a:r>
            <a:r>
              <a:rPr lang="en-US">
                <a:solidFill>
                  <a:schemeClr val="accent2"/>
                </a:solidFill>
              </a:rPr>
              <a:t>)</a:t>
            </a:r>
          </a:p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3080" name="Text Box 14"/>
          <p:cNvSpPr txBox="1">
            <a:spLocks noChangeArrowheads="1"/>
          </p:cNvSpPr>
          <p:nvPr/>
        </p:nvSpPr>
        <p:spPr bwMode="auto">
          <a:xfrm>
            <a:off x="3514725" y="4822825"/>
            <a:ext cx="53752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Total upwelling:                  </a:t>
            </a:r>
            <a:r>
              <a:rPr lang="en-US">
                <a:solidFill>
                  <a:srgbClr val="FF0000"/>
                </a:solidFill>
              </a:rPr>
              <a:t>16</a:t>
            </a:r>
            <a:r>
              <a:rPr lang="en-US">
                <a:solidFill>
                  <a:schemeClr val="accent2"/>
                </a:solidFill>
                <a:cs typeface="Arial" charset="0"/>
              </a:rPr>
              <a:t>∙1</a:t>
            </a:r>
            <a:r>
              <a:rPr lang="en-US">
                <a:solidFill>
                  <a:schemeClr val="accent2"/>
                </a:solidFill>
              </a:rPr>
              <a:t>0</a:t>
            </a:r>
            <a:r>
              <a:rPr lang="en-US" baseline="30000">
                <a:solidFill>
                  <a:schemeClr val="accent2"/>
                </a:solidFill>
              </a:rPr>
              <a:t>8</a:t>
            </a:r>
            <a:r>
              <a:rPr lang="en-US">
                <a:solidFill>
                  <a:schemeClr val="accent2"/>
                </a:solidFill>
              </a:rPr>
              <a:t> m</a:t>
            </a:r>
            <a:r>
              <a:rPr lang="en-US" baseline="30000">
                <a:solidFill>
                  <a:schemeClr val="accent2"/>
                </a:solidFill>
              </a:rPr>
              <a:t>3</a:t>
            </a:r>
            <a:r>
              <a:rPr lang="en-US">
                <a:solidFill>
                  <a:schemeClr val="accent2"/>
                </a:solidFill>
              </a:rPr>
              <a:t>/day      </a:t>
            </a:r>
          </a:p>
          <a:p>
            <a:r>
              <a:rPr lang="en-US">
                <a:solidFill>
                  <a:schemeClr val="accent2"/>
                </a:solidFill>
              </a:rPr>
              <a:t>NO</a:t>
            </a:r>
            <a:r>
              <a:rPr lang="en-US" baseline="-25000">
                <a:solidFill>
                  <a:schemeClr val="accent2"/>
                </a:solidFill>
              </a:rPr>
              <a:t>3</a:t>
            </a:r>
            <a:r>
              <a:rPr lang="en-US">
                <a:solidFill>
                  <a:schemeClr val="accent2"/>
                </a:solidFill>
              </a:rPr>
              <a:t>=10 mmol/m</a:t>
            </a:r>
            <a:r>
              <a:rPr lang="en-US" baseline="30000">
                <a:solidFill>
                  <a:schemeClr val="accent2"/>
                </a:solidFill>
              </a:rPr>
              <a:t>3</a:t>
            </a:r>
            <a:r>
              <a:rPr lang="en-US">
                <a:solidFill>
                  <a:schemeClr val="accent2"/>
                </a:solidFill>
              </a:rPr>
              <a:t>:              </a:t>
            </a:r>
            <a:r>
              <a:rPr lang="en-US">
                <a:solidFill>
                  <a:srgbClr val="FF0000"/>
                </a:solidFill>
              </a:rPr>
              <a:t>1280</a:t>
            </a:r>
            <a:r>
              <a:rPr lang="en-US">
                <a:solidFill>
                  <a:schemeClr val="accent2"/>
                </a:solidFill>
              </a:rPr>
              <a:t> ton biomass C/day</a:t>
            </a:r>
          </a:p>
          <a:p>
            <a:r>
              <a:rPr lang="en-US">
                <a:solidFill>
                  <a:schemeClr val="accent2"/>
                </a:solidFill>
              </a:rPr>
              <a:t>Fish (1% tropic efficiency): </a:t>
            </a:r>
            <a:r>
              <a:rPr lang="en-US">
                <a:solidFill>
                  <a:srgbClr val="FF0000"/>
                </a:solidFill>
              </a:rPr>
              <a:t> 64 </a:t>
            </a:r>
            <a:r>
              <a:rPr lang="en-US">
                <a:solidFill>
                  <a:schemeClr val="accent2"/>
                </a:solidFill>
              </a:rPr>
              <a:t>ton (herring) /day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8" name="Slide" r:id="rId3" imgW="4565936" imgH="3424575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offsho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746125" y="4760913"/>
            <a:ext cx="222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Horns rev, Danmark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10F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ig_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77825"/>
            <a:ext cx="792480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24000" y="0"/>
            <a:ext cx="672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ML changes after 1 day                          ML changes after 5 days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 rot="-5400000">
            <a:off x="-2334418" y="3248818"/>
            <a:ext cx="549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Wind speed 5 m/s                       Wind speed 7.5 m/s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low_pressure_and_eddies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0"/>
            <a:ext cx="4481513" cy="6858000"/>
          </a:xfrm>
          <a:noFill/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65125" y="879475"/>
            <a:ext cx="29876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sv-SE" sz="2400">
                <a:latin typeface="Times New Roman" pitchFamily="18" charset="0"/>
              </a:rPr>
              <a:t>Atmosfärens lågryck och havets virvlar: Dynamiskt samma sak men helt olika!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1613" y="352425"/>
            <a:ext cx="6199187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0"/>
            <a:ext cx="5867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Impact on atmosphere</a:t>
            </a:r>
          </a:p>
        </p:txBody>
      </p:sp>
      <p:sp>
        <p:nvSpPr>
          <p:cNvPr id="3686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nb-NO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6934200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228600" y="533400"/>
            <a:ext cx="22098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Results from a large wind farm in the US midwest:: Located on a position with a strong nocturnal jet.</a:t>
            </a:r>
          </a:p>
          <a:p>
            <a:endParaRPr lang="en-US"/>
          </a:p>
          <a:p>
            <a:r>
              <a:rPr lang="en-US">
                <a:solidFill>
                  <a:srgbClr val="00CC00"/>
                </a:solidFill>
              </a:rPr>
              <a:t>Scenario1: Only wind influence</a:t>
            </a:r>
          </a:p>
          <a:p>
            <a:endParaRPr lang="en-US">
              <a:solidFill>
                <a:srgbClr val="00CC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Scenario 2: influence on both wind and turbulent kinetic energy (mixing)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000" y="0"/>
            <a:ext cx="622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12725" y="228600"/>
            <a:ext cx="2606675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/>
              <a:t>Global effect on climate</a:t>
            </a:r>
          </a:p>
          <a:p>
            <a:pPr marL="342900" indent="-342900"/>
            <a:endParaRPr lang="en-US"/>
          </a:p>
          <a:p>
            <a:pPr marL="342900" indent="-342900"/>
            <a:r>
              <a:rPr lang="en-US" sz="1200"/>
              <a:t>These values were chosen to represent an array of wind turbines, 2.8 turbines per km</a:t>
            </a:r>
            <a:r>
              <a:rPr lang="en-US" sz="1200" baseline="30000"/>
              <a:t>2</a:t>
            </a:r>
            <a:r>
              <a:rPr lang="en-US" sz="1200"/>
              <a:t>, each with 100-m-diameter rotors and 100-m hubheights that remove 40% of kinetic energy of the resolved flow.</a:t>
            </a:r>
          </a:p>
          <a:p>
            <a:pPr marL="342900" indent="-342900"/>
            <a:endParaRPr lang="en-US" sz="1200"/>
          </a:p>
          <a:p>
            <a:pPr marL="342900" indent="-342900"/>
            <a:r>
              <a:rPr lang="en-US" sz="1200"/>
              <a:t>(about 2 TW wind energy)</a:t>
            </a:r>
          </a:p>
          <a:p>
            <a:pPr marL="342900" indent="-342900"/>
            <a:endParaRPr lang="en-US"/>
          </a:p>
          <a:p>
            <a:pPr marL="342900" indent="-342900"/>
            <a:endParaRPr lang="en-US"/>
          </a:p>
          <a:p>
            <a:pPr marL="342900" indent="-342900">
              <a:buFontTx/>
              <a:buAutoNum type="alphaUcParenR"/>
            </a:pPr>
            <a:r>
              <a:rPr lang="en-US"/>
              <a:t>NCAR model</a:t>
            </a:r>
          </a:p>
          <a:p>
            <a:pPr marL="342900" indent="-342900">
              <a:buFontTx/>
              <a:buAutoNum type="alphaUcParenR"/>
            </a:pPr>
            <a:endParaRPr lang="en-US"/>
          </a:p>
          <a:p>
            <a:pPr marL="342900" indent="-342900">
              <a:buFontTx/>
              <a:buAutoNum type="alphaUcParenR"/>
            </a:pPr>
            <a:endParaRPr lang="en-US"/>
          </a:p>
          <a:p>
            <a:pPr marL="342900" indent="-342900">
              <a:buFontTx/>
              <a:buAutoNum type="alphaUcParenR"/>
            </a:pPr>
            <a:endParaRPr lang="en-US"/>
          </a:p>
          <a:p>
            <a:pPr marL="342900" indent="-342900"/>
            <a:r>
              <a:rPr lang="en-US"/>
              <a:t>B) GFDL model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0" y="5486400"/>
            <a:ext cx="27432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Keith, D.W. et al., 2004. The influence of large-scale wind power on global climate. Proceeding of the National Academy of Science, 101: 16115-16120.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pPr eaLnBrk="1" hangingPunct="1"/>
            <a:r>
              <a:rPr lang="en-US" sz="4000" smtClean="0"/>
              <a:t>“climate” impact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458200" cy="579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600" smtClean="0"/>
              <a:t>Broström, 2008, On the influence of large wind farms on the upper ocean circulation. Journal of Marine Systems,,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Potential strong affect on the upwelling in the ocean. Local current systems may be created.</a:t>
            </a:r>
          </a:p>
          <a:p>
            <a:pPr lvl="1" eaLnBrk="1" hangingPunct="1">
              <a:lnSpc>
                <a:spcPct val="80000"/>
              </a:lnSpc>
            </a:pP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Baidya Roy, S. and Pacala, S.W., 2004. Can large wind farms affect local meteorology? Journal of Geophysical Research, 109: D19101, doi:10.1029/2004JD004763.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The local affect (within the farm) from large wind farms cannot be neglected.</a:t>
            </a:r>
          </a:p>
          <a:p>
            <a:pPr lvl="1" eaLnBrk="1" hangingPunct="1">
              <a:lnSpc>
                <a:spcPct val="80000"/>
              </a:lnSpc>
            </a:pP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Rooijmans, P., 2004. Impact of a large-scale offshore wind farm on meteorology. Ms Thesis, Utrecht University, Utrecht.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Using large wind farms (100*90 km)  he concluded that wind farms affect cloudiness and precipitation.</a:t>
            </a:r>
          </a:p>
          <a:p>
            <a:pPr lvl="1" eaLnBrk="1" hangingPunct="1">
              <a:lnSpc>
                <a:spcPct val="80000"/>
              </a:lnSpc>
            </a:pP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Keith, D.W. et al., 2004. The influence of large-scale wind power on global climate. Proceeding of the National Academy of Science, 101: 16115-16120.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Global climate influence of continental scale wind farms</a:t>
            </a:r>
          </a:p>
          <a:p>
            <a:pPr lvl="1" eaLnBrk="1" hangingPunct="1">
              <a:lnSpc>
                <a:spcPct val="80000"/>
              </a:lnSpc>
            </a:pP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Kirk-Davidoff, D.B., and Keith, D.W., 2008, On the climate impact of surface roughness anomalies. J. Atmos. Sci., 85, 2215-2234, doi:10.1175/2007JAS2509.1.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Studies how changes in roughness length impacts on the large scale circulation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Barrie, D.B., and Kirk-Davidoff, D.B., 2009. Weather response to management of a large wind turbine array. Atmos. Chem. Phys. Discuss., 9, 2917-2913.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Discuss the possibility to control weather by managing the wind farm. State that it should be possible to invoke control on some aspects of weather.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ompari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4838" y="0"/>
            <a:ext cx="47291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40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YSend0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YSend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bla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2550535419_ceea8efa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</TotalTime>
  <Words>882</Words>
  <Application>Microsoft Office PowerPoint</Application>
  <PresentationFormat>On-screen Show (4:3)</PresentationFormat>
  <Paragraphs>100</Paragraphs>
  <Slides>38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Symbol</vt:lpstr>
      <vt:lpstr>Times New Roman</vt:lpstr>
      <vt:lpstr>Standardformgivning</vt:lpstr>
      <vt:lpstr>Microsoft Equation 3.0</vt:lpstr>
      <vt:lpstr>Microsoft PowerPoint Slide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Impact on atmosphere</vt:lpstr>
      <vt:lpstr>Slide 36</vt:lpstr>
      <vt:lpstr>Slide 37</vt:lpstr>
      <vt:lpstr>“climate” impact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Huber</dc:creator>
  <cp:lastModifiedBy>Ron Huber</cp:lastModifiedBy>
  <cp:revision>65</cp:revision>
  <cp:lastPrinted>1601-01-01T00:00:00Z</cp:lastPrinted>
  <dcterms:created xsi:type="dcterms:W3CDTF">1601-01-01T00:00:00Z</dcterms:created>
  <dcterms:modified xsi:type="dcterms:W3CDTF">2012-01-31T21:00:44Z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